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2" r:id="rId19"/>
    <p:sldId id="273" r:id="rId20"/>
    <p:sldId id="275" r:id="rId21"/>
    <p:sldId id="276" r:id="rId22"/>
    <p:sldId id="278" r:id="rId23"/>
    <p:sldId id="279" r:id="rId24"/>
    <p:sldId id="280" r:id="rId25"/>
    <p:sldId id="281" r:id="rId26"/>
    <p:sldId id="27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AB5BD9-6E49-4314-977C-068805805E8D}">
  <a:tblStyle styleId="{BFAB5BD9-6E49-4314-977C-068805805E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B8474-C9DD-4B8B-ABD9-AA3199C17D88}" type="datetimeFigureOut">
              <a:rPr lang="es-CO" smtClean="0"/>
              <a:t>23/01/2019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236E-C0F4-423F-A05E-05E20AEC22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747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b374d983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b374d983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b374d9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b374d9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b374d98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b374d98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 ensayo de celulas invitro, ampliamente usado en la industria farmacéutica; consiste en evaluar el transporte vectorial de una molécula a través de una monocapa celular, tipos de ensayos: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-Unidireccional: Permite el conocer la permeabilidad de la molecula problema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-Bidireccional: Aquí se mide la velocidad de transporte en ambas direcciones (A-B y B-A) a través de la monocapa celular, lo que permite determinar una relación de flujo de salida (B-A / A-B). La relación de flujo de salida proporciona un indicador de si un compuesto sufre un flujo de salida activo (relación de flujo de salida ≥2). Si el compuesto de prueba se somete a un flujo de salida activo, se requieren ensayos adicionales para determinar la identidad del transportista (s) involucrado.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b374d983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b374d983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b374d983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b374d983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b374d98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b374d98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b374d98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b374d983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b374d98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b374d983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db374d98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db374d983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db374d98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db374d98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db374d983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db374d983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b374d983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b374d983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db374d983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db374d983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b374d983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b374d983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los dos métodos existe un factor de corrección el primero cuando se utilizan marcadores, generalmente utilizan Rojo Fenol o inulina y la segunda fórmula corrección por método gravimétrico, Qout y Qin hace referencia a las velocidades de flujo entre lo que entra y lo que sale del segmento intestinal.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b374d983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b374d983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db374d983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db374d983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b374d983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b374d983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68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b="1"/>
              <a:t>Integración de las estimaciones de permeabilidad teóricas y experimentales para la clasificación biofarmacéutica provisional: aplicación a los medicamentos esenciales de la OMS</a:t>
            </a:r>
            <a:endParaRPr sz="2600"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74275" y="2270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/>
              <a:t>Nombres:</a:t>
            </a:r>
            <a:r>
              <a:rPr lang="es" sz="2000"/>
              <a:t> Barón Andrea, Parra Daniel, Victoria Felipe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13" y="2910325"/>
            <a:ext cx="3081982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311700" y="200225"/>
            <a:ext cx="8520600" cy="68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MÉTODOS IN VIVO</a:t>
            </a:r>
            <a:endParaRPr sz="36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125" y="1077225"/>
            <a:ext cx="6585999" cy="31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5906900" y="2165025"/>
            <a:ext cx="17895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Fármaco que logra atravesar la membrana plasmática</a:t>
            </a:r>
            <a:endParaRPr sz="120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ctrTitle"/>
          </p:nvPr>
        </p:nvSpPr>
        <p:spPr>
          <a:xfrm>
            <a:off x="311700" y="175200"/>
            <a:ext cx="8520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MÉTODO IN VIVO EN HUMANOS</a:t>
            </a:r>
            <a:endParaRPr sz="360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1"/>
          </p:nvPr>
        </p:nvSpPr>
        <p:spPr>
          <a:xfrm>
            <a:off x="235500" y="1033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Métodos Indirectos</a:t>
            </a:r>
            <a:endParaRPr>
              <a:solidFill>
                <a:srgbClr val="000000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Estudio farmacocinético: 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Voluntario sanos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Muestras sangre, orina heces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Cuantificación del PA y sus metabolitos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Estudio de biodisponibilidad absoluta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Fármaco vía oral vs IV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Muestras sangre y orina</a:t>
            </a:r>
            <a:endParaRPr sz="1800">
              <a:solidFill>
                <a:srgbClr val="000000"/>
              </a:solidFill>
            </a:endParaRPr>
          </a:p>
          <a:p>
            <a:pPr marL="1371600" lvl="2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s" sz="1800">
                <a:solidFill>
                  <a:srgbClr val="000000"/>
                </a:solidFill>
              </a:rPr>
              <a:t> Cuantificación del PA y sus metabolitos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es">
                <a:solidFill>
                  <a:srgbClr val="000000"/>
                </a:solidFill>
              </a:rPr>
              <a:t>Métodos Directos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250" y="820100"/>
            <a:ext cx="3089175" cy="30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733425" y="597700"/>
            <a:ext cx="81321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Ensayos </a:t>
            </a:r>
            <a:r>
              <a:rPr lang="es" sz="3600" i="1"/>
              <a:t>In-vitro</a:t>
            </a:r>
            <a:endParaRPr sz="3600" i="1"/>
          </a:p>
        </p:txBody>
      </p:sp>
      <p:sp>
        <p:nvSpPr>
          <p:cNvPr id="131" name="Google Shape;131;p23"/>
          <p:cNvSpPr txBox="1"/>
          <p:nvPr/>
        </p:nvSpPr>
        <p:spPr>
          <a:xfrm>
            <a:off x="6691325" y="3845725"/>
            <a:ext cx="21312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(Chandra, Barillas, Suliman &amp; Angle, 2007)</a:t>
            </a:r>
            <a:endParaRPr sz="12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100"/>
            <a:ext cx="6215482" cy="36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826" y="1535850"/>
            <a:ext cx="4268400" cy="17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7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Células Caco-2 </a:t>
            </a:r>
            <a:r>
              <a:rPr lang="es" sz="1400" i="1"/>
              <a:t>(células heterogéneas del adenocarcinoma colorectal epitelial humano)</a:t>
            </a:r>
            <a:endParaRPr sz="1400" i="1"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del ensayo: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Número de paso: 40 a 60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Tiempo de crecimiento: 21 días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Tiempo de incubación: 2 horas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Requerimientos: 100 μL de DMSO (10mM)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Marcador de Integridad: Amarillo Lucifer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Compuestos de control: ↓Atenolol, ↑Metoprolol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4736450" y="4100525"/>
            <a:ext cx="293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</a:rPr>
              <a:t>("In Vitro Permeability Assays", 2019)</a:t>
            </a:r>
            <a:endParaRPr sz="12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200" y="1353475"/>
            <a:ext cx="4567849" cy="27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13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Células MDCK </a:t>
            </a:r>
            <a:r>
              <a:rPr lang="es" sz="1400" i="1"/>
              <a:t>(células de riñón canino Madin Darby)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 del ensayo: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Tiempo de crecimiento: 4 días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Tiempo de incubación: 1 horas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Marcador de Integridad: Amarillo Lucifer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Compuestos de control: ↓Atenolol, ↑Metoprolol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75" y="1152475"/>
            <a:ext cx="4550650" cy="27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14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/>
              <a:t>Ensayo PAMPA</a:t>
            </a:r>
            <a:endParaRPr sz="2400" b="1"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875" y="966063"/>
            <a:ext cx="731025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15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5413625" y="384400"/>
            <a:ext cx="3567900" cy="45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/>
              <a:t>Métodos PAMPA</a:t>
            </a:r>
            <a:endParaRPr sz="11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- PAMPA Original: solución lipídica 10% lecitina en dodecano.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- PAMPA DOPC: solución 2% di-oleoil fosfatidilcolina en dodecano.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- PAMPA HDM: solución 100% dodecano.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- PAMPA biomimético: mezcla PC (0.8%), PE (0.8%), PI (0.1%), y colesterol (1%) en un solvente orgánico (alquildieno con modificador aniónico).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- PAMPA ‘Double-Sink’: solución lipídica de una mezcla 20% de fosfolípidos en dodecano. La solución aceptora tiene mezcla de surfactante.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100"/>
              <a:t>- PAMPA pre-recubierta: construcción bi-capa (lípido-aceite-lípido) en los poros.</a:t>
            </a:r>
            <a:endParaRPr sz="1100"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l="-1090" r="1090"/>
          <a:stretch/>
        </p:blipFill>
        <p:spPr>
          <a:xfrm>
            <a:off x="120375" y="-198938"/>
            <a:ext cx="5144025" cy="342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25" y="2971977"/>
            <a:ext cx="1440624" cy="16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4527" y="2995491"/>
            <a:ext cx="26289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16</a:t>
            </a:fld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3051623" y="3631434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mtClean="0"/>
              <a:t>Fosfatidiletanolamina</a:t>
            </a:r>
            <a:endParaRPr lang="es-CO" sz="900"/>
          </a:p>
        </p:txBody>
      </p:sp>
      <p:sp>
        <p:nvSpPr>
          <p:cNvPr id="8" name="CuadroTexto 7"/>
          <p:cNvSpPr txBox="1"/>
          <p:nvPr/>
        </p:nvSpPr>
        <p:spPr>
          <a:xfrm>
            <a:off x="2975483" y="4816180"/>
            <a:ext cx="947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mtClean="0"/>
              <a:t>Fosfatidilcolina</a:t>
            </a:r>
            <a:endParaRPr lang="es-CO" sz="900"/>
          </a:p>
        </p:txBody>
      </p:sp>
      <p:sp>
        <p:nvSpPr>
          <p:cNvPr id="9" name="CuadroTexto 8"/>
          <p:cNvSpPr txBox="1"/>
          <p:nvPr/>
        </p:nvSpPr>
        <p:spPr>
          <a:xfrm>
            <a:off x="549223" y="4679368"/>
            <a:ext cx="1075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mtClean="0"/>
              <a:t>Membrana PDVF</a:t>
            </a:r>
            <a:endParaRPr lang="es-CO" sz="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Cálculos de logP y ClogP</a:t>
            </a: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xfrm>
            <a:off x="311700" y="1118700"/>
            <a:ext cx="423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Se define logP como: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100"/>
              <a:t>Este puede ser calculado por medio de la sumatoria del aporte de fragmentos moleculares en logP. 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pic>
        <p:nvPicPr>
          <p:cNvPr id="170" name="Google Shape;170;p28" descr="\textrm{log} P = \textrm{log} \frac{[F_{\textrm{OCTANOL}}]}{[F_{\textrm{AGUA}}]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875" y="1597625"/>
            <a:ext cx="1636098" cy="4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4">
            <a:alphaModFix/>
          </a:blip>
          <a:srcRect l="8251" r="17277"/>
          <a:stretch/>
        </p:blipFill>
        <p:spPr>
          <a:xfrm>
            <a:off x="569725" y="2937150"/>
            <a:ext cx="3196400" cy="19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707200" y="1762294"/>
            <a:ext cx="4235400" cy="26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El valor total de log P es + 0.733</a:t>
            </a:r>
            <a:endParaRPr sz="11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200" y="2165682"/>
            <a:ext cx="4235405" cy="228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4574" y="278600"/>
            <a:ext cx="1157025" cy="17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17</a:t>
            </a:fld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4707200" y="4509026"/>
            <a:ext cx="4123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700" smtClean="0"/>
              <a:t>Tomado de: Viswanadhan </a:t>
            </a:r>
            <a:r>
              <a:rPr lang="es-CO" sz="700"/>
              <a:t>VN, Ghose AK, Revankar GR, Robins RK. Atomic Physicochemical Parameters for Three Dimensional Structure Directed Quantitative Structure-Activity Relationships . 4 . Additional Parameters for Hydrophobic and Dispersive Interactions and Their Application for an Automated Superposition of Certai. J Chem Inf Comput Sci. 1989;29(4):163–72.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Método QSPeR	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65511"/>
          </a:xfrm>
        </p:spPr>
        <p:txBody>
          <a:bodyPr/>
          <a:lstStyle/>
          <a:p>
            <a:pPr marL="114300" indent="0">
              <a:buNone/>
            </a:pPr>
            <a:r>
              <a:rPr lang="es-ES" sz="1100" smtClean="0"/>
              <a:t>Tomado de: </a:t>
            </a:r>
            <a:r>
              <a:rPr lang="es-CO" sz="1100" smtClean="0"/>
              <a:t>Pham </a:t>
            </a:r>
            <a:r>
              <a:rPr lang="es-CO" sz="1100"/>
              <a:t>The H, González-Álvarez I, Bermejo M, Mangas Sanjuan V, Centelles I, Garrigues TM, et al. In Silico Prediction of Caco-2 Cell Permeability by a Classification QSAR Approach. Mol Inform. 2011;30:376–85.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124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Valores Umbral Considerados</a:t>
            </a:r>
            <a:endParaRPr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122257"/>
              </p:ext>
            </p:extLst>
          </p:nvPr>
        </p:nvGraphicFramePr>
        <p:xfrm>
          <a:off x="1692166" y="1653847"/>
          <a:ext cx="5220000" cy="2133600"/>
        </p:xfrm>
        <a:graphic>
          <a:graphicData uri="http://schemas.openxmlformats.org/drawingml/2006/table">
            <a:tbl>
              <a:tblPr firstRow="1" bandRow="1">
                <a:tableStyleId>{BFAB5BD9-6E49-4314-977C-068805805E8D}</a:tableStyleId>
              </a:tblPr>
              <a:tblGrid>
                <a:gridCol w="3708000">
                  <a:extLst>
                    <a:ext uri="{9D8B030D-6E8A-4147-A177-3AD203B41FA5}">
                      <a16:colId xmlns:a16="http://schemas.microsoft.com/office/drawing/2014/main" val="198523036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85095389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s-ES" b="1" smtClean="0"/>
                        <a:t>Modelo</a:t>
                      </a:r>
                      <a:endParaRPr lang="es-CO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smtClean="0"/>
                        <a:t>Valor</a:t>
                      </a:r>
                      <a:r>
                        <a:rPr lang="es-ES" b="1" baseline="0" smtClean="0"/>
                        <a:t> Umbral</a:t>
                      </a:r>
                      <a:endParaRPr lang="es-CO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4032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s-CO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smtClean="0"/>
                        <a:t>10</a:t>
                      </a:r>
                      <a:r>
                        <a:rPr lang="es-ES" b="1" baseline="30000" smtClean="0"/>
                        <a:t>6</a:t>
                      </a:r>
                      <a:r>
                        <a:rPr lang="es-ES" b="1" smtClean="0"/>
                        <a:t> cm/s</a:t>
                      </a:r>
                      <a:endParaRPr lang="es-CO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3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mtClean="0"/>
                        <a:t>Perfusión en</a:t>
                      </a:r>
                      <a:r>
                        <a:rPr lang="es-ES" baseline="0" smtClean="0"/>
                        <a:t> rata </a:t>
                      </a:r>
                      <a:r>
                        <a:rPr lang="es-ES" i="1" baseline="0" smtClean="0"/>
                        <a:t>in situ</a:t>
                      </a:r>
                      <a:endParaRPr lang="es-CO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20</a:t>
                      </a:r>
                      <a:endParaRPr lang="es-CO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8616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mtClean="0"/>
                        <a:t>Permeabilidad en rata</a:t>
                      </a:r>
                      <a:r>
                        <a:rPr lang="es-ES" baseline="0" smtClean="0"/>
                        <a:t> </a:t>
                      </a:r>
                      <a:r>
                        <a:rPr lang="es-ES" b="0" i="1" baseline="0" smtClean="0"/>
                        <a:t>ex vivo </a:t>
                      </a:r>
                      <a:endParaRPr lang="es-CO" b="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5</a:t>
                      </a:r>
                      <a:endParaRPr lang="es-CO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68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mtClean="0"/>
                        <a:t>Celulas Caco-2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6</a:t>
                      </a:r>
                      <a:endParaRPr lang="es-CO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1522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mtClean="0"/>
                        <a:t>Celulas MDCK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5</a:t>
                      </a:r>
                      <a:endParaRPr lang="es-CO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71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mtClean="0"/>
                        <a:t>PAMPA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mtClean="0"/>
                        <a:t>2</a:t>
                      </a:r>
                      <a:endParaRPr lang="es-CO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01317"/>
                  </a:ext>
                </a:extLst>
              </a:tr>
            </a:tbl>
          </a:graphicData>
        </a:graphic>
      </p:graphicFrame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19</a:t>
            </a:fld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668214" y="4499853"/>
            <a:ext cx="72679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04800" algn="just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s-CO" sz="1000" b="1" smtClean="0">
                <a:solidFill>
                  <a:schemeClr val="dk1"/>
                </a:solidFill>
              </a:rPr>
              <a:t>Tomado de</a:t>
            </a:r>
            <a:r>
              <a:rPr lang="es-CO" sz="1000" smtClean="0">
                <a:solidFill>
                  <a:schemeClr val="dk1"/>
                </a:solidFill>
              </a:rPr>
              <a:t>: Cabrera </a:t>
            </a:r>
            <a:r>
              <a:rPr lang="es-CO" sz="1000">
                <a:solidFill>
                  <a:schemeClr val="dk1"/>
                </a:solidFill>
              </a:rPr>
              <a:t>MÁ, Pham-The H, Fernández Cervera M, Hernández-Armengol R, Miranda-Pérez de Alejo C, Brito-Ferrer Y. Integrating theoretical and experimental permeability estimations for provisional biopharmaceutical classification : Application to the WHO essential medicines. Biopharm Drug Dispos. 2018;39(June):354–68.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</a:t>
            </a:fld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9" y="1"/>
            <a:ext cx="4957258" cy="51435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96910" y="2016599"/>
            <a:ext cx="3394842" cy="1110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04800" algn="just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s-CO" sz="1050">
                <a:solidFill>
                  <a:schemeClr val="dk1"/>
                </a:solidFill>
              </a:rPr>
              <a:t>Cabrera MÁ, Pham-The H, Fernández Cervera M, Hernández-Armengol R, Miranda-Pérez de Alejo C, Brito-Ferrer Y. Integrating theoretical and experimental permeability estimations for provisional biopharmaceutical classification : Application to the WHO essential medicines. Biopharm Drug Dispos. 2018;39(June):354–68. </a:t>
            </a:r>
          </a:p>
        </p:txBody>
      </p:sp>
    </p:spTree>
    <p:extLst>
      <p:ext uri="{BB962C8B-B14F-4D97-AF65-F5344CB8AC3E}">
        <p14:creationId xmlns:p14="http://schemas.microsoft.com/office/powerpoint/2010/main" val="232346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35" y="523738"/>
            <a:ext cx="7709530" cy="364886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17235" y="4378097"/>
            <a:ext cx="77095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 smtClean="0"/>
              <a:t>Tomado de</a:t>
            </a:r>
            <a:r>
              <a:rPr lang="es-CO" sz="1000" smtClean="0"/>
              <a:t>: Cabrera </a:t>
            </a:r>
            <a:r>
              <a:rPr lang="es-CO" sz="1000"/>
              <a:t>MÁ, Pham-The H, Fernández Cervera M, Hernández-Armengol R, Miranda-Pérez de Alejo C, Brito-Ferrer Y. Integrating theoretical and experimental permeability estimations for provisional biopharmaceutical classification : Application to the WHO essential medicines. Biopharm Drug Dispos. 2018;39(June):354–68. 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47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90" y="131124"/>
            <a:ext cx="3983420" cy="4728893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4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22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7" y="413061"/>
            <a:ext cx="7008426" cy="393901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286000" y="438621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b="1"/>
              <a:t>FIGURE 2</a:t>
            </a:r>
            <a:r>
              <a:rPr lang="es-CO" sz="1000"/>
              <a:t> Classification of 43 oral drugs in immediate‐release dosage forms, based on human permeability values, with different in silico, in situ and in vitro </a:t>
            </a:r>
            <a:r>
              <a:rPr lang="es-CO" sz="1000"/>
              <a:t>permeability </a:t>
            </a:r>
            <a:r>
              <a:rPr lang="es-CO" sz="1000" smtClean="0"/>
              <a:t>models</a:t>
            </a:r>
            <a:endParaRPr lang="es-CO" sz="1000"/>
          </a:p>
        </p:txBody>
      </p:sp>
    </p:spTree>
    <p:extLst>
      <p:ext uri="{BB962C8B-B14F-4D97-AF65-F5344CB8AC3E}">
        <p14:creationId xmlns:p14="http://schemas.microsoft.com/office/powerpoint/2010/main" val="10165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23</a:t>
            </a:fld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399394" y="4195043"/>
            <a:ext cx="84525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/>
              <a:t>FIGURE 4</a:t>
            </a:r>
            <a:r>
              <a:rPr lang="es-CO" sz="1000"/>
              <a:t> Permeability classification of 170 oral drugs in immediate‐release dosage forms on the WHO Essential Medicines List, and comparison with other provisional BCS methods described in literature. BCSWHO: biopharmaceutical classification by the WHO guideline; BCSK: biopharmaceutical classification by Kasim et al.; BCSL: biopharmaceutical classification by Lindenberg et al.; BDDCS: biopharmaceutics Drug Disposition Classification System; PBC: provisional biopharmaceutical classification using in silico permeability models of Caco‐2; BCS‐final: biopharmaceutical classification using consensus permeability model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" y="415115"/>
            <a:ext cx="7393303" cy="37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24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6" y="0"/>
            <a:ext cx="6615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25</a:t>
            </a:fld>
            <a:endParaRPr lang="es-CO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19" y="0"/>
            <a:ext cx="6625562" cy="51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76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Baena y Ponce D´Leon., 2008. Importancia y fundamentación del sistema de clasificación biofarmacéutico, como base de la exención de estudios de biodisponibilidad y bioequivalencia in vivo. Rev. Colomb.Cienc.Quím.Farm.Vol 37 (1), 18-32</a:t>
            </a:r>
            <a:r>
              <a:rPr lang="es" sz="1200" smtClean="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Lozoya Agullo, I., 2017. Validación de un modelo in situ de predicción de absorción en colon. Aplicación al desarrollo de formas de liberación controlada. Tesis Doctoral. Universidad Valencia</a:t>
            </a:r>
            <a:r>
              <a:rPr lang="es" sz="1200" smtClean="0">
                <a:solidFill>
                  <a:schemeClr val="dk1"/>
                </a:solidFill>
              </a:rPr>
              <a:t>.</a:t>
            </a: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lang="es" sz="1200" smtClean="0">
              <a:solidFill>
                <a:schemeClr val="dk1"/>
              </a:solidFill>
            </a:endParaRPr>
          </a:p>
          <a:p>
            <a:pPr lvl="0" indent="-304800" algn="just">
              <a:lnSpc>
                <a:spcPct val="90000"/>
              </a:lnSpc>
              <a:buClr>
                <a:schemeClr val="dk1"/>
              </a:buClr>
              <a:buSzPts val="1200"/>
            </a:pPr>
            <a:r>
              <a:rPr lang="es-CO" sz="1200">
                <a:solidFill>
                  <a:schemeClr val="dk1"/>
                </a:solidFill>
              </a:rPr>
              <a:t>Cabrera MÁ, Pham-The H, Fernández Cervera M, Hernández-Armengol R, Miranda-Pérez de Alejo C, Brito-Ferrer Y. Integrating theoretical and experimental permeability estimations for provisional biopharmaceutical classification : Application to the WHO essential medicines. Biopharm Drug Dispos. 2018;39(June):354–68</a:t>
            </a:r>
            <a:r>
              <a:rPr lang="es-CO" sz="1200">
                <a:solidFill>
                  <a:schemeClr val="dk1"/>
                </a:solidFill>
              </a:rPr>
              <a:t>. </a:t>
            </a:r>
            <a:endParaRPr lang="es-CO" sz="1200" smtClean="0">
              <a:solidFill>
                <a:schemeClr val="dk1"/>
              </a:solidFill>
            </a:endParaRPr>
          </a:p>
          <a:p>
            <a:pPr lvl="0" indent="-304800" algn="just">
              <a:lnSpc>
                <a:spcPct val="90000"/>
              </a:lnSpc>
              <a:buClr>
                <a:schemeClr val="dk1"/>
              </a:buClr>
              <a:buSzPts val="1200"/>
            </a:pPr>
            <a:endParaRPr sz="1200" smtClean="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smtClean="0">
                <a:solidFill>
                  <a:schemeClr val="dk1"/>
                </a:solidFill>
              </a:rPr>
              <a:t>Carsten</a:t>
            </a:r>
            <a:r>
              <a:rPr lang="es" sz="1200">
                <a:solidFill>
                  <a:schemeClr val="dk1"/>
                </a:solidFill>
              </a:rPr>
              <a:t>., E. y Kwang-Jin. Kim., 2008. Drug Absortion Studies. In Situ, In Vitro and In Silico Models. Editorial Springer. 34-65</a:t>
            </a:r>
            <a:r>
              <a:rPr lang="es" sz="1200" smtClean="0">
                <a:solidFill>
                  <a:schemeClr val="dk1"/>
                </a:solidFill>
              </a:rPr>
              <a:t>.</a:t>
            </a: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Chandra, A., Barillas, S., Suliman, A., &amp; Angle, N. (2007). A novel fluorescence-based cellular permeability assay. Journal Of Biochemical And Biophysical Methods, 70(3), 329-333</a:t>
            </a:r>
            <a:r>
              <a:rPr lang="es" sz="1000" smtClean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marL="457200" lvl="0" indent="-304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2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s" sz="1200">
                <a:solidFill>
                  <a:schemeClr val="dk1"/>
                </a:solidFill>
              </a:rPr>
              <a:t>In Vitro Permeability Assays. (2019). Retrieved from https://www.sigmaaldrich.com/life-science/adme-tox-assays/in-vitro-permeability-assays.html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26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00" y="0"/>
            <a:ext cx="587605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925" y="4819650"/>
            <a:ext cx="28003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3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311700" y="212750"/>
            <a:ext cx="85206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FACTORES QUE INFLUYEN EN LA ABSORCIÓN GI</a:t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00" y="744650"/>
            <a:ext cx="7381985" cy="40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925" y="4764800"/>
            <a:ext cx="50673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4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4677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SCB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75" y="1238975"/>
            <a:ext cx="7456049" cy="35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175" y="101175"/>
            <a:ext cx="2598028" cy="11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875" y="4806425"/>
            <a:ext cx="2400575" cy="3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5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MODELOS QUE DESCRIBEN LA ABSORCIÓN INTESTINAL</a:t>
            </a:r>
            <a:endParaRPr sz="36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850" y="4657650"/>
            <a:ext cx="32670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25" y="1376600"/>
            <a:ext cx="6874849" cy="32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6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ctrTitle"/>
          </p:nvPr>
        </p:nvSpPr>
        <p:spPr>
          <a:xfrm>
            <a:off x="311700" y="269025"/>
            <a:ext cx="8520600" cy="5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MÉTODOS IN SITU</a:t>
            </a:r>
            <a:endParaRPr sz="3600"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311700" y="653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•TÉCNICAS DE PERFUSIÓN INTESTINAL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•Método de Doluisio (closed loop)</a:t>
            </a:r>
            <a:endParaRPr sz="24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•Método de paso simple (single pass)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725" y="2209475"/>
            <a:ext cx="6618001" cy="2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722450"/>
            <a:ext cx="37147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725" y="3040650"/>
            <a:ext cx="13383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7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ctrTitle"/>
          </p:nvPr>
        </p:nvSpPr>
        <p:spPr>
          <a:xfrm>
            <a:off x="287775" y="81300"/>
            <a:ext cx="85206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Método de Doluisio (closed loop) </a:t>
            </a:r>
            <a:endParaRPr sz="3000"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516375" y="1156075"/>
            <a:ext cx="309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•Ratas 250-300gr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•Ayuno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•1 semana aclimatación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•T° 37°C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•Laparotomía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</a:rPr>
              <a:t>•Se asume modelo primer orden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874" y="679975"/>
            <a:ext cx="5762574" cy="43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25" y="4626800"/>
            <a:ext cx="24479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300" y="3626725"/>
            <a:ext cx="159067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311700" y="212750"/>
            <a:ext cx="85206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Método de paso simple (single pass)</a:t>
            </a:r>
            <a:endParaRPr sz="3000"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374275" y="663350"/>
            <a:ext cx="82983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Mejor control de la Hemodinámica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Aumento del área de superficie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Fármaco se perfunde de forma continua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Velocidades de flujo de entre 0,1 y 0,3 ml / min (controlada)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Control pH, [ ] PA y osmolaridad </a:t>
            </a:r>
            <a:endParaRPr sz="1800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730" y="2153325"/>
            <a:ext cx="6315621" cy="2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25" y="4754925"/>
            <a:ext cx="2151375" cy="3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4600" y="4764850"/>
            <a:ext cx="3338931" cy="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9</a:t>
            </a:fld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1141</Words>
  <Application>Microsoft Office PowerPoint</Application>
  <PresentationFormat>Presentación en pantalla (16:9)</PresentationFormat>
  <Paragraphs>134</Paragraphs>
  <Slides>26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Integración de las estimaciones de permeabilidad teóricas y experimentales para la clasificación biofarmacéutica provisional: aplicación a los medicamentos esenciales de la OMS</vt:lpstr>
      <vt:lpstr>Presentación de PowerPoint</vt:lpstr>
      <vt:lpstr>Presentación de PowerPoint</vt:lpstr>
      <vt:lpstr>FACTORES QUE INFLUYEN EN LA ABSORCIÓN GI</vt:lpstr>
      <vt:lpstr>SCB</vt:lpstr>
      <vt:lpstr>MODELOS QUE DESCRIBEN LA ABSORCIÓN INTESTINAL</vt:lpstr>
      <vt:lpstr>MÉTODOS IN SITU</vt:lpstr>
      <vt:lpstr>Método de Doluisio (closed loop) </vt:lpstr>
      <vt:lpstr>Método de paso simple (single pass)</vt:lpstr>
      <vt:lpstr>MÉTODOS IN VIVO</vt:lpstr>
      <vt:lpstr>MÉTODO IN VIVO EN HUMANOS</vt:lpstr>
      <vt:lpstr>Presentación de PowerPoint</vt:lpstr>
      <vt:lpstr>Células Caco-2 (células heterogéneas del adenocarcinoma colorectal epitelial humano)</vt:lpstr>
      <vt:lpstr>Células MDCK (células de riñón canino Madin Darby)</vt:lpstr>
      <vt:lpstr>Ensayo PAMPA</vt:lpstr>
      <vt:lpstr>Presentación de PowerPoint</vt:lpstr>
      <vt:lpstr>Cálculos de logP y ClogP</vt:lpstr>
      <vt:lpstr>Método QSPeR </vt:lpstr>
      <vt:lpstr>Valores Umbral Considerados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Integración de las estimaciones de permeabilidad teóricas y experimentales para la clasificación biofarmacéutica provisional: aplicación a los medicamentos esenciales de la OMS</dc:title>
  <cp:lastModifiedBy>Daniel S. Parra G.</cp:lastModifiedBy>
  <cp:revision>9</cp:revision>
  <dcterms:modified xsi:type="dcterms:W3CDTF">2019-01-24T00:38:49Z</dcterms:modified>
</cp:coreProperties>
</file>